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79"/>
    <p:restoredTop sz="94574"/>
  </p:normalViewPr>
  <p:slideViewPr>
    <p:cSldViewPr snapToGrid="0" snapToObjects="1">
      <p:cViewPr varScale="1">
        <p:scale>
          <a:sx n="76" d="100"/>
          <a:sy n="76" d="100"/>
        </p:scale>
        <p:origin x="20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8DD8D-9F51-854B-BCF0-6606E93D3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353DBD-CECF-6340-9F5A-16F43839E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49561-0E72-7A46-BDE0-3BB030005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2132F-2857-254E-B2B0-DE596A505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EE6FF-AA2D-F245-BA46-22538A3D2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242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D76E6-CE74-2B40-9F1C-B7B8F019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6A9B5-D93E-0846-AFC6-C55CB83C8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4594-0743-4747-AD8D-293DE43E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641FE-C1D4-5242-9F1F-A14E24774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E5BAF-1F4C-9A48-B14E-FD0316CA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6699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15C331-EFAB-7D4C-A50F-E0E8A0BD0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0C898-1605-8246-B92E-DA064E410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6DCBA-FEED-874D-95EB-1A8EE5A27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4292A-CFFD-E64B-A65C-3FFD6DA4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355B2-CFA0-7640-A6D7-FA5A0F7D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5499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8130-481C-574D-93DE-E8151951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B4F9E-6C43-A640-9CF1-11DA034A5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E5DEE-B57F-5A4A-91CB-65A77443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E1D86-B3E4-504E-BE30-F1D4DF6B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361C8-642F-C842-A9CD-F195F81A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7230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12E4-D1CD-694A-BAC6-359639CFB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E8D08-2209-1B4A-A52C-9A857E680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E609C-F321-EC46-92C2-16341368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03A52-5A54-0D47-A645-95044F58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723A8-02DA-9E43-91AC-F33BF5AB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2471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39233-D864-9043-9EB3-A96D1D702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B0322-DD2A-AA4A-8132-C68AB7DF7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E8675-072D-904A-8B8F-19F30DA7B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D887C-1763-0548-BA8B-94E1D3F0F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1408A-093A-424B-AB03-D23AFAF9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5C063-1141-224D-A682-0CB63A45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2112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37B95-794C-F749-83E1-F28699F5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DFF58-98F8-CB42-A68C-55D966E03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28282-EEA6-444E-A410-ED9B5BD83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93ECF-729E-A84C-9F1D-B0F1BB0EE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976562-8098-3947-BE77-9627E52C4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6997D2-81BD-6E43-A331-6E2EE732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F71A29-E989-DD49-AF8B-8C418B54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9EFE1A-4D4B-3E4E-93E1-50738D96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64567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4832C-3536-EF4D-94A0-4030AC316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374ADF-157A-DA45-8008-811695D8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729EB-D7DD-334E-8CE1-54995A709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5285E-B7F2-E142-B048-DD72D11F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6987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DCA03-3C6D-1945-B059-B1DBC78B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D8FD5-16FB-FB42-824A-DE0DF5D7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A0D1F-FEDB-C94B-BDA9-558D418C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86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8D83E-62A8-664B-B447-0EF47E56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FADDF-19C2-7E43-BE53-4A5345897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C9DD5-6D92-1740-B445-FC1E75C29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5CB64-0520-744B-963B-D9FC87EAF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77BE1-F020-6441-8800-FAB3DCC6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49B1A-7D91-9546-B06B-34F3D455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17975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9D44B-FCA1-6747-B18D-740302B65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85B2B5-34FA-F142-9E43-ED085D468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EAA11-CE2C-3049-AFBD-FCA23EC3A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33EC7B-28DD-0444-8A0D-242D6A32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7B726-822D-414A-9021-0FEC3E401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88A57-AA62-9340-BD93-335E9538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5081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915FA2-3F48-F749-BB06-0C5A03D32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9B048-A0CC-F946-8D22-E55265523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3F25-54E2-6E4A-83B3-113A8310A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15C3F-59AD-374F-81DA-69E84EA323CF}" type="datetimeFigureOut">
              <a:rPr lang="en-DE" smtClean="0"/>
              <a:t>17.04.21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08C1E-79FA-8A42-8386-94BDE674D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F72A7-88EC-8148-BDE7-6E9D60219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3183F-16C1-474F-B9F4-56C602B75ED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3217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on a farm&#10;&#10;Description automatically generated">
            <a:extLst>
              <a:ext uri="{FF2B5EF4-FFF2-40B4-BE49-F238E27FC236}">
                <a16:creationId xmlns:a16="http://schemas.microsoft.com/office/drawing/2014/main" id="{60A7C835-A07D-C34D-899C-F7D3C2A8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20133" y="794478"/>
            <a:ext cx="12412133" cy="827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0C627-B4F7-7A4B-A9D6-C0BFEE083CD8}"/>
              </a:ext>
            </a:extLst>
          </p:cNvPr>
          <p:cNvSpPr txBox="1"/>
          <p:nvPr/>
        </p:nvSpPr>
        <p:spPr>
          <a:xfrm>
            <a:off x="4290486" y="1089870"/>
            <a:ext cx="840948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 dirty="0">
                <a:solidFill>
                  <a:schemeClr val="accent6"/>
                </a:solidFill>
                <a:latin typeface="+mj-lt"/>
              </a:rPr>
              <a:t>OF OTHER PLACES</a:t>
            </a:r>
          </a:p>
          <a:p>
            <a:r>
              <a:rPr lang="en-DE" sz="2400" dirty="0">
                <a:solidFill>
                  <a:schemeClr val="accent6"/>
                </a:solidFill>
                <a:latin typeface="+mj-lt"/>
              </a:rPr>
              <a:t>Place-Making Between Contradiction and Conformity</a:t>
            </a:r>
          </a:p>
          <a:p>
            <a:endParaRPr lang="en-DE" sz="2400" dirty="0">
              <a:latin typeface="+mj-lt"/>
            </a:endParaRPr>
          </a:p>
          <a:p>
            <a:r>
              <a:rPr lang="en-DE" dirty="0">
                <a:latin typeface="+mj-lt"/>
              </a:rPr>
              <a:t>Rebekka Diestelkamp</a:t>
            </a:r>
          </a:p>
        </p:txBody>
      </p:sp>
    </p:spTree>
    <p:extLst>
      <p:ext uri="{BB962C8B-B14F-4D97-AF65-F5344CB8AC3E}">
        <p14:creationId xmlns:p14="http://schemas.microsoft.com/office/powerpoint/2010/main" val="1141872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46A551-E119-4D4D-B067-C28537E97F7D}"/>
              </a:ext>
            </a:extLst>
          </p:cNvPr>
          <p:cNvSpPr txBox="1"/>
          <p:nvPr/>
        </p:nvSpPr>
        <p:spPr>
          <a:xfrm>
            <a:off x="6096000" y="924561"/>
            <a:ext cx="498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400" dirty="0">
                <a:solidFill>
                  <a:schemeClr val="accent6"/>
                </a:solidFill>
                <a:latin typeface="+mj-lt"/>
              </a:rPr>
              <a:t>Hitzacker/Dorf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92D55-27CB-254F-868F-39562706F85D}"/>
              </a:ext>
            </a:extLst>
          </p:cNvPr>
          <p:cNvSpPr/>
          <p:nvPr/>
        </p:nvSpPr>
        <p:spPr>
          <a:xfrm>
            <a:off x="7596615" y="1273924"/>
            <a:ext cx="42397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DE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+mj-lt"/>
              </a:rPr>
              <a:t>Initiated</a:t>
            </a:r>
            <a:r>
              <a:rPr lang="en-DE" dirty="0">
                <a:latin typeface="+mj-lt"/>
              </a:rPr>
              <a:t> in 2015, cooperative founded in 2016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+mj-lt"/>
              </a:rPr>
              <a:t>Building a village for 300 people: young families, immigrants and refugees &amp; elderly people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+mj-lt"/>
              </a:rPr>
              <a:t>Aim: developing a different perspective for living and working in rural area, different welcome culture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+mj-lt"/>
              </a:rPr>
              <a:t>Affordable ecological housing and trade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+mj-lt"/>
              </a:rPr>
              <a:t>Communal and sustainable living structures</a:t>
            </a:r>
            <a:endParaRPr lang="en-DE" dirty="0">
              <a:latin typeface="+mj-lt"/>
            </a:endParaRPr>
          </a:p>
          <a:p>
            <a:endParaRPr lang="en-DE" dirty="0">
              <a:latin typeface="+mj-lt"/>
            </a:endParaRPr>
          </a:p>
          <a:p>
            <a:r>
              <a:rPr lang="en-DE" dirty="0">
                <a:latin typeface="+mj-lt"/>
                <a:sym typeface="Wingdings" pitchFamily="2" charset="2"/>
              </a:rPr>
              <a:t> website: </a:t>
            </a:r>
            <a:r>
              <a:rPr lang="en-DE" dirty="0">
                <a:latin typeface="+mj-lt"/>
              </a:rPr>
              <a:t>https://hitzacker-dorf.de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E054B7-2827-2748-BF0D-34BA3DA7C92B}"/>
              </a:ext>
            </a:extLst>
          </p:cNvPr>
          <p:cNvSpPr txBox="1"/>
          <p:nvPr/>
        </p:nvSpPr>
        <p:spPr>
          <a:xfrm>
            <a:off x="152400" y="6231467"/>
            <a:ext cx="6316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latin typeface="+mj-lt"/>
              </a:rPr>
              <a:t>Source: </a:t>
            </a:r>
            <a:r>
              <a:rPr lang="en-GB" sz="1200" dirty="0" err="1">
                <a:latin typeface="+mj-lt"/>
              </a:rPr>
              <a:t>Architektenbüro</a:t>
            </a:r>
            <a:r>
              <a:rPr lang="en-GB" sz="1200" dirty="0">
                <a:latin typeface="+mj-lt"/>
              </a:rPr>
              <a:t> Frank </a:t>
            </a:r>
            <a:r>
              <a:rPr lang="en-GB" sz="1200" dirty="0" err="1">
                <a:latin typeface="+mj-lt"/>
              </a:rPr>
              <a:t>Gutzeit</a:t>
            </a:r>
            <a:r>
              <a:rPr lang="en-GB" sz="1200" dirty="0">
                <a:latin typeface="+mj-lt"/>
              </a:rPr>
              <a:t>. https://</a:t>
            </a:r>
            <a:r>
              <a:rPr lang="en-GB" sz="1200" dirty="0" err="1">
                <a:latin typeface="+mj-lt"/>
              </a:rPr>
              <a:t>www.gutzeit-architekt.de</a:t>
            </a:r>
            <a:endParaRPr lang="en-GB" sz="1200" dirty="0">
              <a:latin typeface="+mj-lt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B5BF31D-7E03-F247-B532-90F753E51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2" y="1037076"/>
            <a:ext cx="7229959" cy="50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5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child, young&#10;&#10;Description automatically generated">
            <a:extLst>
              <a:ext uri="{FF2B5EF4-FFF2-40B4-BE49-F238E27FC236}">
                <a16:creationId xmlns:a16="http://schemas.microsoft.com/office/drawing/2014/main" id="{C8EB62C5-5A71-364C-9572-E023E237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2333" r="19416" b="-1"/>
          <a:stretch/>
        </p:blipFill>
        <p:spPr>
          <a:xfrm>
            <a:off x="5944263" y="1013451"/>
            <a:ext cx="6536760" cy="685799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8D814A-D168-5F41-BE04-70F60236A9D7}"/>
              </a:ext>
            </a:extLst>
          </p:cNvPr>
          <p:cNvSpPr txBox="1"/>
          <p:nvPr/>
        </p:nvSpPr>
        <p:spPr>
          <a:xfrm>
            <a:off x="592665" y="1013451"/>
            <a:ext cx="1892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400" dirty="0">
                <a:solidFill>
                  <a:schemeClr val="accent6"/>
                </a:solidFill>
                <a:latin typeface="+mj-lt"/>
              </a:rPr>
              <a:t>Methodology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8E66C3-1593-4C4B-97EF-0FB799E7DAE7}"/>
              </a:ext>
            </a:extLst>
          </p:cNvPr>
          <p:cNvSpPr/>
          <p:nvPr/>
        </p:nvSpPr>
        <p:spPr>
          <a:xfrm>
            <a:off x="592665" y="1409244"/>
            <a:ext cx="4239785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DE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 err="1">
                <a:latin typeface="+mj-lt"/>
              </a:rPr>
              <a:t>ethnographic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fieldwork</a:t>
            </a:r>
            <a:endParaRPr lang="de-DE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 err="1">
                <a:latin typeface="+mj-lt"/>
              </a:rPr>
              <a:t>Participatory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observation</a:t>
            </a:r>
            <a:endParaRPr lang="de-DE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>
                <a:latin typeface="+mj-lt"/>
              </a:rPr>
              <a:t>People-</a:t>
            </a:r>
            <a:r>
              <a:rPr lang="de-DE" dirty="0" err="1">
                <a:latin typeface="+mj-lt"/>
              </a:rPr>
              <a:t>centred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approach</a:t>
            </a:r>
            <a:endParaRPr lang="de-DE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>
                <a:latin typeface="+mj-lt"/>
              </a:rPr>
              <a:t>Material: narrative </a:t>
            </a:r>
            <a:r>
              <a:rPr lang="de-DE" dirty="0" err="1">
                <a:latin typeface="+mj-lt"/>
              </a:rPr>
              <a:t>interviews</a:t>
            </a:r>
            <a:r>
              <a:rPr lang="de-DE" dirty="0">
                <a:latin typeface="+mj-lt"/>
              </a:rPr>
              <a:t>, </a:t>
            </a:r>
            <a:r>
              <a:rPr lang="de-DE" dirty="0" err="1">
                <a:latin typeface="+mj-lt"/>
              </a:rPr>
              <a:t>field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diary</a:t>
            </a:r>
            <a:endParaRPr lang="de-DE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 err="1">
                <a:latin typeface="+mj-lt"/>
              </a:rPr>
              <a:t>Participatory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approach</a:t>
            </a:r>
            <a:r>
              <a:rPr lang="de-DE" dirty="0">
                <a:latin typeface="+mj-lt"/>
              </a:rPr>
              <a:t>: </a:t>
            </a:r>
            <a:r>
              <a:rPr lang="de-DE" dirty="0" err="1">
                <a:latin typeface="+mj-lt"/>
              </a:rPr>
              <a:t>workshop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with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interviewees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discuss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and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revise</a:t>
            </a:r>
            <a:r>
              <a:rPr lang="de-DE" dirty="0">
                <a:latin typeface="+mj-lt"/>
              </a:rPr>
              <a:t> tentative </a:t>
            </a:r>
            <a:r>
              <a:rPr lang="de-DE" dirty="0" err="1">
                <a:latin typeface="+mj-lt"/>
              </a:rPr>
              <a:t>research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results</a:t>
            </a:r>
            <a:endParaRPr lang="de-DE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769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2E2886-DF4F-F34B-B893-E77540736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8" t="18892" r="20819" b="25683"/>
          <a:stretch/>
        </p:blipFill>
        <p:spPr>
          <a:xfrm>
            <a:off x="1559640" y="1561670"/>
            <a:ext cx="9072720" cy="4772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D9B93-2315-724E-95D0-AFED105209E8}"/>
              </a:ext>
            </a:extLst>
          </p:cNvPr>
          <p:cNvSpPr txBox="1"/>
          <p:nvPr/>
        </p:nvSpPr>
        <p:spPr>
          <a:xfrm>
            <a:off x="4564509" y="742441"/>
            <a:ext cx="306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400" dirty="0">
                <a:solidFill>
                  <a:schemeClr val="accent6"/>
                </a:solidFill>
                <a:latin typeface="+mj-lt"/>
              </a:rPr>
              <a:t>Theoretical Framework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910804-DD95-3749-BD3D-5D8A080989E1}"/>
              </a:ext>
            </a:extLst>
          </p:cNvPr>
          <p:cNvSpPr/>
          <p:nvPr/>
        </p:nvSpPr>
        <p:spPr>
          <a:xfrm>
            <a:off x="1559640" y="1446735"/>
            <a:ext cx="9072721" cy="4772927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22409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20BEE5-4965-3B4D-B71A-539CB0E2F5DD}"/>
              </a:ext>
            </a:extLst>
          </p:cNvPr>
          <p:cNvSpPr txBox="1"/>
          <p:nvPr/>
        </p:nvSpPr>
        <p:spPr>
          <a:xfrm>
            <a:off x="3109076" y="840634"/>
            <a:ext cx="651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400" dirty="0">
                <a:solidFill>
                  <a:schemeClr val="accent6"/>
                </a:solidFill>
                <a:latin typeface="+mj-lt"/>
              </a:rPr>
              <a:t>Example: Field of Tension &amp; Transformation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FF2F46-52A7-2A44-A4C2-7833060B9537}"/>
              </a:ext>
            </a:extLst>
          </p:cNvPr>
          <p:cNvSpPr txBox="1"/>
          <p:nvPr/>
        </p:nvSpPr>
        <p:spPr>
          <a:xfrm>
            <a:off x="1871130" y="1572342"/>
            <a:ext cx="1337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000" dirty="0">
                <a:latin typeface="+mj-lt"/>
              </a:rPr>
              <a:t>Conformity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DCC7F-D2E2-C149-A48A-80A9CAB69394}"/>
              </a:ext>
            </a:extLst>
          </p:cNvPr>
          <p:cNvSpPr txBox="1"/>
          <p:nvPr/>
        </p:nvSpPr>
        <p:spPr>
          <a:xfrm>
            <a:off x="7687732" y="1603231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000" dirty="0">
                <a:latin typeface="+mj-lt"/>
              </a:rPr>
              <a:t>Contradiction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E7B36B-F639-A543-802F-5B0FCDCE7846}"/>
              </a:ext>
            </a:extLst>
          </p:cNvPr>
          <p:cNvCxnSpPr>
            <a:cxnSpLocks/>
          </p:cNvCxnSpPr>
          <p:nvPr/>
        </p:nvCxnSpPr>
        <p:spPr>
          <a:xfrm>
            <a:off x="3378199" y="1772397"/>
            <a:ext cx="557106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82A0440-BBA7-4549-8A1C-491F00ECEEDA}"/>
              </a:ext>
            </a:extLst>
          </p:cNvPr>
          <p:cNvSpPr/>
          <p:nvPr/>
        </p:nvSpPr>
        <p:spPr>
          <a:xfrm>
            <a:off x="507998" y="4279826"/>
            <a:ext cx="48598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Cyrl-UZ" dirty="0">
                <a:solidFill>
                  <a:srgbClr val="70AD47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“I like the land here a lot. I feel like just before Hitzacker all the way down to Dannenberg there is this landscape where I </a:t>
            </a:r>
            <a:r>
              <a:rPr lang="uz-Cyrl-UZ" sz="1600" dirty="0">
                <a:solidFill>
                  <a:srgbClr val="70AD47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felt</a:t>
            </a:r>
            <a:r>
              <a:rPr lang="uz-Cyrl-UZ" dirty="0">
                <a:solidFill>
                  <a:srgbClr val="70AD47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at home straight away. It was this strange feeling of arriving. Being at home.” </a:t>
            </a:r>
            <a:endParaRPr lang="en-DE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5C9C6F-DAA1-7E4A-B3D4-93CB069F9365}"/>
              </a:ext>
            </a:extLst>
          </p:cNvPr>
          <p:cNvSpPr/>
          <p:nvPr/>
        </p:nvSpPr>
        <p:spPr>
          <a:xfrm>
            <a:off x="6824135" y="4281292"/>
            <a:ext cx="48598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chemeClr val="accent6"/>
                </a:solidFill>
                <a:effectLst/>
                <a:latin typeface="+mj-lt"/>
              </a:rPr>
              <a:t>“I am glad we’re building on a place that is not particularly fertile. (…) </a:t>
            </a:r>
            <a:r>
              <a:rPr lang="en-GB" dirty="0">
                <a:solidFill>
                  <a:schemeClr val="accent6"/>
                </a:solidFill>
                <a:latin typeface="+mj-lt"/>
              </a:rPr>
              <a:t>Gardens are generally </a:t>
            </a:r>
            <a:r>
              <a:rPr lang="en-GB" dirty="0" err="1">
                <a:solidFill>
                  <a:schemeClr val="accent6"/>
                </a:solidFill>
                <a:latin typeface="+mj-lt"/>
              </a:rPr>
              <a:t>overfertilised</a:t>
            </a:r>
            <a:r>
              <a:rPr lang="en-GB" dirty="0">
                <a:solidFill>
                  <a:schemeClr val="accent6"/>
                </a:solidFill>
                <a:latin typeface="+mj-lt"/>
              </a:rPr>
              <a:t>. And exorbitantly </a:t>
            </a:r>
            <a:r>
              <a:rPr lang="en-GB" i="1" dirty="0">
                <a:solidFill>
                  <a:schemeClr val="accent6"/>
                </a:solidFill>
                <a:latin typeface="+mj-lt"/>
              </a:rPr>
              <a:t>fat</a:t>
            </a:r>
            <a:r>
              <a:rPr lang="en-GB" dirty="0">
                <a:solidFill>
                  <a:schemeClr val="accent6"/>
                </a:solidFill>
                <a:latin typeface="+mj-lt"/>
              </a:rPr>
              <a:t>. And our entire society is somehow </a:t>
            </a:r>
            <a:r>
              <a:rPr lang="en-GB" dirty="0" err="1">
                <a:solidFill>
                  <a:schemeClr val="accent6"/>
                </a:solidFill>
                <a:latin typeface="+mj-lt"/>
              </a:rPr>
              <a:t>overfertilised</a:t>
            </a:r>
            <a:r>
              <a:rPr lang="en-GB" dirty="0">
                <a:solidFill>
                  <a:schemeClr val="accent6"/>
                </a:solidFill>
                <a:latin typeface="+mj-lt"/>
              </a:rPr>
              <a:t> and fat. (…) I mean, it’s more my approach to say, let’s scale it down to a size we can handle. That makes sense ecologically.”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6A615-0FEA-774C-8283-FD3DEF9483C0}"/>
              </a:ext>
            </a:extLst>
          </p:cNvPr>
          <p:cNvSpPr txBox="1"/>
          <p:nvPr/>
        </p:nvSpPr>
        <p:spPr>
          <a:xfrm>
            <a:off x="6815666" y="3814104"/>
            <a:ext cx="486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latin typeface="+mj-lt"/>
              </a:rPr>
              <a:t>Land &amp; Soil: Difference, Anti-capitalist tendency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275A9F-8763-EC41-8E84-F3626665CF13}"/>
              </a:ext>
            </a:extLst>
          </p:cNvPr>
          <p:cNvSpPr txBox="1"/>
          <p:nvPr/>
        </p:nvSpPr>
        <p:spPr>
          <a:xfrm>
            <a:off x="3860800" y="2218795"/>
            <a:ext cx="1693332" cy="38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latin typeface="+mj-lt"/>
              </a:rPr>
              <a:t>Hitzacker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59A5FC-2E5B-CE42-94F9-AFC681BBE947}"/>
              </a:ext>
            </a:extLst>
          </p:cNvPr>
          <p:cNvSpPr txBox="1"/>
          <p:nvPr/>
        </p:nvSpPr>
        <p:spPr>
          <a:xfrm>
            <a:off x="5825067" y="2237057"/>
            <a:ext cx="54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latin typeface="+mj-lt"/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2B0CE4-D994-DD4E-8A52-737BBF6E0FF1}"/>
              </a:ext>
            </a:extLst>
          </p:cNvPr>
          <p:cNvSpPr txBox="1"/>
          <p:nvPr/>
        </p:nvSpPr>
        <p:spPr>
          <a:xfrm>
            <a:off x="6737862" y="2237057"/>
            <a:ext cx="694266" cy="38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latin typeface="+mj-lt"/>
              </a:rPr>
              <a:t>Dorf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C527B4-3693-244C-AEAE-3E41F85A8472}"/>
              </a:ext>
            </a:extLst>
          </p:cNvPr>
          <p:cNvSpPr/>
          <p:nvPr/>
        </p:nvSpPr>
        <p:spPr>
          <a:xfrm>
            <a:off x="1604973" y="2785872"/>
            <a:ext cx="3699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chemeClr val="accent6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“we are part of the town. It would be a disaster if we were (…) segregated.”</a:t>
            </a:r>
            <a:r>
              <a:rPr lang="en-DE" dirty="0">
                <a:solidFill>
                  <a:schemeClr val="accent6"/>
                </a:solidFill>
                <a:effectLst/>
                <a:latin typeface="+mj-lt"/>
              </a:rPr>
              <a:t> </a:t>
            </a:r>
            <a:endParaRPr lang="en-DE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7808B1-E914-804D-BC40-393EF523953C}"/>
              </a:ext>
            </a:extLst>
          </p:cNvPr>
          <p:cNvSpPr/>
          <p:nvPr/>
        </p:nvSpPr>
        <p:spPr>
          <a:xfrm>
            <a:off x="6737862" y="2785872"/>
            <a:ext cx="2986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Cyrl-UZ" dirty="0">
                <a:solidFill>
                  <a:srgbClr val="70AD47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“We want to be a real village” </a:t>
            </a:r>
            <a:endParaRPr lang="en-DE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201013-AC75-0C41-AD81-147073738B71}"/>
              </a:ext>
            </a:extLst>
          </p:cNvPr>
          <p:cNvSpPr/>
          <p:nvPr/>
        </p:nvSpPr>
        <p:spPr>
          <a:xfrm>
            <a:off x="6737862" y="3086804"/>
            <a:ext cx="4419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AD47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„We want to </a:t>
            </a:r>
            <a:r>
              <a:rPr lang="en-US" dirty="0" err="1">
                <a:solidFill>
                  <a:srgbClr val="70AD47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i</a:t>
            </a:r>
            <a:r>
              <a:rPr lang="uz-Cyrl-UZ" dirty="0">
                <a:solidFill>
                  <a:srgbClr val="70AD47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magine village completely </a:t>
            </a:r>
            <a:r>
              <a:rPr lang="uz-Cyrl-UZ" i="1" dirty="0">
                <a:solidFill>
                  <a:srgbClr val="70AD47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new</a:t>
            </a:r>
            <a:r>
              <a:rPr lang="de-DE" i="1" dirty="0">
                <a:solidFill>
                  <a:srgbClr val="70AD47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“</a:t>
            </a:r>
            <a:r>
              <a:rPr lang="uz-Cyrl-UZ" i="1" dirty="0">
                <a:solidFill>
                  <a:srgbClr val="70AD47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endParaRPr lang="en-DE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504D88-E018-CE4E-92A4-6A66F2BCFBBE}"/>
              </a:ext>
            </a:extLst>
          </p:cNvPr>
          <p:cNvSpPr txBox="1"/>
          <p:nvPr/>
        </p:nvSpPr>
        <p:spPr>
          <a:xfrm>
            <a:off x="1667932" y="3791039"/>
            <a:ext cx="369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latin typeface="+mj-lt"/>
              </a:rPr>
              <a:t>Land &amp; Landscape: Home, Familiarity</a:t>
            </a:r>
          </a:p>
        </p:txBody>
      </p:sp>
    </p:spTree>
    <p:extLst>
      <p:ext uri="{BB962C8B-B14F-4D97-AF65-F5344CB8AC3E}">
        <p14:creationId xmlns:p14="http://schemas.microsoft.com/office/powerpoint/2010/main" val="2687220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sky, sign&#10;&#10;Description automatically generated">
            <a:extLst>
              <a:ext uri="{FF2B5EF4-FFF2-40B4-BE49-F238E27FC236}">
                <a16:creationId xmlns:a16="http://schemas.microsoft.com/office/drawing/2014/main" id="{2938511B-45E6-AC40-AB57-3C25C31D3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>
            <a:off x="-296334" y="-1018996"/>
            <a:ext cx="12784667" cy="8506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B0D81E-A8D3-F748-B042-118A0B2ABB12}"/>
              </a:ext>
            </a:extLst>
          </p:cNvPr>
          <p:cNvSpPr/>
          <p:nvPr/>
        </p:nvSpPr>
        <p:spPr>
          <a:xfrm>
            <a:off x="203200" y="4571999"/>
            <a:ext cx="4986866" cy="209973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EDA735-6CC2-AB44-89F4-28C7BCE53D42}"/>
              </a:ext>
            </a:extLst>
          </p:cNvPr>
          <p:cNvSpPr txBox="1"/>
          <p:nvPr/>
        </p:nvSpPr>
        <p:spPr>
          <a:xfrm>
            <a:off x="533398" y="5276427"/>
            <a:ext cx="4986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dirty="0">
                <a:solidFill>
                  <a:schemeClr val="bg1"/>
                </a:solidFill>
                <a:latin typeface="+mj-lt"/>
              </a:rPr>
              <a:t>Thank you!</a:t>
            </a:r>
          </a:p>
          <a:p>
            <a:r>
              <a:rPr lang="en-DE" dirty="0">
                <a:solidFill>
                  <a:schemeClr val="bg1"/>
                </a:solidFill>
                <a:latin typeface="+mj-lt"/>
              </a:rPr>
              <a:t>Rebekka Diestelkamp</a:t>
            </a:r>
          </a:p>
          <a:p>
            <a:r>
              <a:rPr lang="en-GB" dirty="0">
                <a:solidFill>
                  <a:schemeClr val="bg1"/>
                </a:solidFill>
                <a:latin typeface="+mj-lt"/>
              </a:rPr>
              <a:t>r</a:t>
            </a:r>
            <a:r>
              <a:rPr lang="en-DE" dirty="0">
                <a:solidFill>
                  <a:schemeClr val="bg1"/>
                </a:solidFill>
                <a:latin typeface="+mj-lt"/>
              </a:rPr>
              <a:t>ebekka.diestelkamp@gmail.com</a:t>
            </a:r>
          </a:p>
        </p:txBody>
      </p:sp>
    </p:spTree>
    <p:extLst>
      <p:ext uri="{BB962C8B-B14F-4D97-AF65-F5344CB8AC3E}">
        <p14:creationId xmlns:p14="http://schemas.microsoft.com/office/powerpoint/2010/main" val="740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302</Words>
  <Application>Microsoft Macintosh PowerPoint</Application>
  <PresentationFormat>Widescreen</PresentationFormat>
  <Paragraphs>38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rebekka.diestelkamp@gmail.com</dc:creator>
  <cp:lastModifiedBy>rebekka.diestelkamp@gmail.com</cp:lastModifiedBy>
  <cp:revision>4</cp:revision>
  <dcterms:created xsi:type="dcterms:W3CDTF">2021-04-19T09:51:30Z</dcterms:created>
  <dcterms:modified xsi:type="dcterms:W3CDTF">2021-04-19T13:57:18Z</dcterms:modified>
</cp:coreProperties>
</file>